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9"/>
  </p:handoutMasterIdLst>
  <p:sldIdLst>
    <p:sldId id="257" r:id="rId4"/>
    <p:sldId id="299" r:id="rId6"/>
    <p:sldId id="264" r:id="rId7"/>
    <p:sldId id="304" r:id="rId8"/>
    <p:sldId id="305" r:id="rId9"/>
    <p:sldId id="306" r:id="rId10"/>
    <p:sldId id="307" r:id="rId11"/>
    <p:sldId id="309" r:id="rId12"/>
    <p:sldId id="311" r:id="rId13"/>
    <p:sldId id="312" r:id="rId14"/>
    <p:sldId id="313" r:id="rId15"/>
    <p:sldId id="310" r:id="rId16"/>
    <p:sldId id="314" r:id="rId17"/>
    <p:sldId id="317" r:id="rId18"/>
    <p:sldId id="315" r:id="rId19"/>
    <p:sldId id="318" r:id="rId20"/>
    <p:sldId id="316" r:id="rId21"/>
    <p:sldId id="320" r:id="rId22"/>
    <p:sldId id="321" r:id="rId23"/>
    <p:sldId id="322" r:id="rId24"/>
    <p:sldId id="323" r:id="rId25"/>
    <p:sldId id="328" r:id="rId26"/>
    <p:sldId id="324" r:id="rId27"/>
    <p:sldId id="325" r:id="rId28"/>
    <p:sldId id="326" r:id="rId29"/>
    <p:sldId id="327" r:id="rId30"/>
    <p:sldId id="319" r:id="rId31"/>
    <p:sldId id="308" r:id="rId32"/>
    <p:sldId id="329" r:id="rId33"/>
    <p:sldId id="330" r:id="rId34"/>
    <p:sldId id="331" r:id="rId35"/>
    <p:sldId id="332" r:id="rId36"/>
    <p:sldId id="333" r:id="rId37"/>
    <p:sldId id="33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422"/>
    <a:srgbClr val="418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0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32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5ED54-37BF-4A37-8AE3-4DA4C6C196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EA792-08B3-4A15-9729-343F8E6FD0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EFA7-F12C-44B2-9E95-B3C34BEE95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3.png"/><Relationship Id="rId6" Type="http://schemas.openxmlformats.org/officeDocument/2006/relationships/tags" Target="../tags/tag16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NULL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8.xml"/><Relationship Id="rId18" Type="http://schemas.openxmlformats.org/officeDocument/2006/relationships/image" Target="../media/image7.png"/><Relationship Id="rId17" Type="http://schemas.openxmlformats.org/officeDocument/2006/relationships/tags" Target="../tags/tag67.xml"/><Relationship Id="rId16" Type="http://schemas.openxmlformats.org/officeDocument/2006/relationships/image" Target="NULL" TargetMode="External"/><Relationship Id="rId15" Type="http://schemas.openxmlformats.org/officeDocument/2006/relationships/image" Target="../media/image6.png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6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455545"/>
            <a:ext cx="5974080" cy="1385570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IN" sz="4400">
                <a:solidFill>
                  <a:schemeClr val="accent1">
                    <a:lumMod val="75000"/>
                  </a:schemeClr>
                </a:solidFill>
              </a:rPr>
              <a:t>IMDB SCORE PREDICTION</a:t>
            </a: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8200" y="1426235"/>
            <a:ext cx="5974080" cy="97200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IN" altLang="en-US" sz="2000" dirty="0"/>
              <a:t>NAME</a:t>
            </a:r>
            <a:r>
              <a:rPr lang="en-US" altLang="zh-CN" sz="2000" dirty="0"/>
              <a:t>: </a:t>
            </a:r>
            <a:r>
              <a:rPr lang="en-IN" altLang="en-US" sz="2000" dirty="0"/>
              <a:t>SAHIR DEV</a:t>
            </a:r>
            <a:r>
              <a:rPr lang="en-US" altLang="zh-CN" sz="2000" dirty="0"/>
              <a:t>     Date: </a:t>
            </a:r>
            <a:r>
              <a:rPr lang="en-IN" altLang="en-US" sz="2000" dirty="0"/>
              <a:t>10-05-2025</a:t>
            </a:r>
            <a:endParaRPr lang="en-IN" altLang="en-US" sz="200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13740" y="4064635"/>
            <a:ext cx="6098540" cy="819150"/>
          </a:xfrm>
        </p:spPr>
        <p:txBody>
          <a:bodyPr/>
          <a:p>
            <a:r>
              <a:rPr lang="en-IN" altLang="en-US"/>
              <a:t>END-TO-END DATA SCIENCE PROJECT</a:t>
            </a:r>
            <a:endParaRPr lang="en-I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creenshot 2025-06-16 181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677545"/>
            <a:ext cx="5661025" cy="5713730"/>
          </a:xfrm>
          <a:prstGeom prst="rect">
            <a:avLst/>
          </a:prstGeom>
        </p:spPr>
      </p:pic>
      <p:pic>
        <p:nvPicPr>
          <p:cNvPr id="6" name="Picture 5" descr="Screenshot 2025-06-16 1819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38505"/>
            <a:ext cx="5774055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2025-06-16 1819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785495"/>
            <a:ext cx="5789295" cy="5645150"/>
          </a:xfrm>
          <a:prstGeom prst="rect">
            <a:avLst/>
          </a:prstGeom>
        </p:spPr>
      </p:pic>
      <p:pic>
        <p:nvPicPr>
          <p:cNvPr id="4" name="Picture 3" descr="Screenshot 2025-06-16 181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70" y="784860"/>
            <a:ext cx="5972175" cy="5556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1813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234315"/>
            <a:ext cx="897763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205990" y="267970"/>
            <a:ext cx="8736330" cy="661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 b="1"/>
              <a:t>Barplots for every categorical attribute(Feature)</a:t>
            </a:r>
            <a:endParaRPr lang="en-IN" altLang="en-US" sz="3200" b="1"/>
          </a:p>
        </p:txBody>
      </p:sp>
      <p:pic>
        <p:nvPicPr>
          <p:cNvPr id="8" name="Picture 7" descr="Screenshot 2025-06-16 182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1160145"/>
            <a:ext cx="1030605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creenshot 2025-06-16 182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438150"/>
            <a:ext cx="10511790" cy="5915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2025-06-16 182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484505"/>
            <a:ext cx="10911205" cy="60661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182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0"/>
            <a:ext cx="10708640" cy="6750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586230" y="300990"/>
            <a:ext cx="9406255" cy="878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4000" b="1"/>
              <a:t>Feature Engineerining and Preprocessing</a:t>
            </a:r>
            <a:r>
              <a:rPr lang="en-US" altLang="en-US"/>
              <a:t> </a:t>
            </a:r>
            <a:endParaRPr lang="en-US" altLang="en-US"/>
          </a:p>
        </p:txBody>
      </p:sp>
      <p:pic>
        <p:nvPicPr>
          <p:cNvPr id="5" name="Picture 4" descr="Screenshot 2025-06-16 183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268730"/>
            <a:ext cx="10815320" cy="2092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6095" y="3700780"/>
            <a:ext cx="10716260" cy="1696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solidFill>
                  <a:srgbClr val="002060"/>
                </a:solidFill>
              </a:rPr>
              <a:t>The "cardinality problem" in data preprocessing refers to the challenges that arise when dealing with categorical features (columns) that have a high number of unique values (high cardinality)</a:t>
            </a:r>
            <a:r>
              <a:rPr lang="en-IN" altLang="en-US" sz="2400">
                <a:solidFill>
                  <a:srgbClr val="002060"/>
                </a:solidFill>
              </a:rPr>
              <a:t>. So we ave high cardinality problem in our categorical columns which can slow down our training. </a:t>
            </a:r>
            <a:endParaRPr lang="en-IN" altLang="en-US" sz="2400">
              <a:solidFill>
                <a:srgbClr val="00206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14680" y="5528310"/>
            <a:ext cx="10527030" cy="1220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/>
              <a:t>Reduce the noise from rarely occuring categories by grouping them into a single category as  “others”. By solving this problem, we prevent overfitting, make model much faster and robust, reduces </a:t>
            </a:r>
            <a:r>
              <a:rPr lang="en-US" altLang="en-US" sz="2400"/>
              <a:t>dimensionality</a:t>
            </a:r>
            <a:r>
              <a:rPr lang="en-IN" altLang="en-US" sz="2400"/>
              <a:t>.</a:t>
            </a:r>
            <a:endParaRPr lang="en-I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6-16 2100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352425"/>
            <a:ext cx="10478770" cy="6024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35480" y="295910"/>
            <a:ext cx="9394825" cy="646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3200" b="1"/>
              <a:t>CONTINUE:</a:t>
            </a:r>
            <a:endParaRPr lang="en-IN" altLang="en-US" sz="3200" b="1"/>
          </a:p>
        </p:txBody>
      </p:sp>
      <p:sp>
        <p:nvSpPr>
          <p:cNvPr id="3" name="Text Box 2"/>
          <p:cNvSpPr txBox="1"/>
          <p:nvPr/>
        </p:nvSpPr>
        <p:spPr>
          <a:xfrm>
            <a:off x="128905" y="1428115"/>
            <a:ext cx="11698605" cy="5114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</a:rPr>
              <a:t>Importing</a:t>
            </a:r>
            <a:r>
              <a:rPr lang="en-US" altLang="en-US" sz="2400">
                <a:solidFill>
                  <a:srgbClr val="002060"/>
                </a:solidFill>
              </a:rPr>
              <a:t> MultiLabelBinarizer, which helps convert a list of genres into binary (0 or</a:t>
            </a:r>
            <a:r>
              <a:rPr lang="en-IN" altLang="en-US" sz="2400">
                <a:solidFill>
                  <a:srgbClr val="002060"/>
                </a:solidFill>
              </a:rPr>
              <a:t> </a:t>
            </a:r>
            <a:r>
              <a:rPr lang="en-US" altLang="en-US" sz="2400">
                <a:solidFill>
                  <a:srgbClr val="002060"/>
                </a:solidFill>
              </a:rPr>
              <a:t>1) format — ideal for machine learning.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</a:rPr>
              <a:t> </a:t>
            </a:r>
            <a:r>
              <a:rPr lang="en-US" altLang="en-US" sz="2400">
                <a:solidFill>
                  <a:srgbClr val="002060"/>
                </a:solidFill>
              </a:rPr>
              <a:t>One-Hot Encode</a:t>
            </a:r>
            <a:r>
              <a:rPr lang="en-IN" altLang="en-US" sz="2400">
                <a:solidFill>
                  <a:srgbClr val="002060"/>
                </a:solidFill>
              </a:rPr>
              <a:t> with </a:t>
            </a:r>
            <a:r>
              <a:rPr lang="en-US" altLang="en-US" sz="2400">
                <a:solidFill>
                  <a:srgbClr val="002060"/>
                </a:solidFill>
                <a:sym typeface="+mn-ea"/>
              </a:rPr>
              <a:t>MultiLabelBinarizer</a:t>
            </a:r>
            <a:r>
              <a:rPr lang="en-IN" altLang="en-US" sz="2400">
                <a:solidFill>
                  <a:srgbClr val="002060"/>
                </a:solidFill>
                <a:sym typeface="+mn-ea"/>
              </a:rPr>
              <a:t>.</a:t>
            </a:r>
            <a:endParaRPr lang="en-IN" altLang="en-US" sz="2400">
              <a:solidFill>
                <a:srgbClr val="002060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  <a:sym typeface="+mn-ea"/>
              </a:rPr>
              <a:t> It </a:t>
            </a:r>
            <a:r>
              <a:rPr lang="en-US" altLang="en-US" sz="2400">
                <a:solidFill>
                  <a:srgbClr val="002060"/>
                </a:solidFill>
              </a:rPr>
              <a:t>transforms genre lists into one-hot encoded format.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 The resulting DataFrame has columns like Genre_Action, Genre_Drama, etc.</a:t>
            </a:r>
            <a:r>
              <a:rPr lang="en-IN" altLang="en-US" sz="2400">
                <a:solidFill>
                  <a:srgbClr val="002060"/>
                </a:solidFill>
              </a:rPr>
              <a:t>,</a:t>
            </a:r>
            <a:r>
              <a:rPr lang="en-US" altLang="en-US" sz="2400">
                <a:solidFill>
                  <a:srgbClr val="002060"/>
                </a:solidFill>
              </a:rPr>
              <a:t> each</a:t>
            </a:r>
            <a:r>
              <a:rPr lang="en-IN" altLang="en-US" sz="2400">
                <a:solidFill>
                  <a:srgbClr val="002060"/>
                </a:solidFill>
              </a:rPr>
              <a:t> column has value</a:t>
            </a:r>
            <a:r>
              <a:rPr lang="en-US" altLang="en-US" sz="2400">
                <a:solidFill>
                  <a:srgbClr val="002060"/>
                </a:solidFill>
              </a:rPr>
              <a:t> </a:t>
            </a:r>
            <a:r>
              <a:rPr lang="en-IN" altLang="en-US" sz="2400">
                <a:solidFill>
                  <a:srgbClr val="002060"/>
                </a:solidFill>
              </a:rPr>
              <a:t>of</a:t>
            </a:r>
            <a:r>
              <a:rPr lang="en-US" altLang="en-US" sz="2400">
                <a:solidFill>
                  <a:srgbClr val="002060"/>
                </a:solidFill>
              </a:rPr>
              <a:t> </a:t>
            </a:r>
            <a:r>
              <a:rPr lang="en-IN" altLang="en-US" sz="2400">
                <a:solidFill>
                  <a:srgbClr val="002060"/>
                </a:solidFill>
              </a:rPr>
              <a:t>0 </a:t>
            </a:r>
            <a:r>
              <a:rPr lang="en-US" altLang="en-US" sz="2400">
                <a:solidFill>
                  <a:srgbClr val="002060"/>
                </a:solidFill>
              </a:rPr>
              <a:t>or 1.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</a:rPr>
              <a:t> Merge back to original dataframe.</a:t>
            </a:r>
            <a:endParaRPr lang="en-IN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One-hot columns are added to the original DataFrame.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Original genre columns (including intermediate lists) are dropped.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Returns the cleaned DataFrame.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Handles multilabel features (like genre) </a:t>
            </a:r>
            <a:r>
              <a:rPr lang="en-IN" altLang="en-US" sz="2400">
                <a:solidFill>
                  <a:srgbClr val="002060"/>
                </a:solidFill>
              </a:rPr>
              <a:t>effiecently</a:t>
            </a:r>
            <a:r>
              <a:rPr lang="en-US" altLang="en-US" sz="2400">
                <a:solidFill>
                  <a:srgbClr val="002060"/>
                </a:solidFill>
              </a:rPr>
              <a:t>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Reduces noise by consolidating rare genres into 'Other'.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400">
              <a:solidFill>
                <a:srgbClr val="002060"/>
              </a:solidFill>
            </a:endParaRPr>
          </a:p>
          <a:p>
            <a:endParaRPr lang="en-US" altLang="en-US" sz="2400">
              <a:solidFill>
                <a:srgbClr val="002060"/>
              </a:solidFill>
            </a:endParaRPr>
          </a:p>
          <a:p>
            <a:endParaRPr lang="en-US" altLang="en-US" sz="2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3250" y="194310"/>
            <a:ext cx="10168255" cy="1078865"/>
          </a:xfrm>
          <a:prstGeom prst="rect">
            <a:avLst/>
          </a:prstGeom>
        </p:spPr>
        <p:txBody>
          <a:bodyPr/>
          <a:p>
            <a:pPr algn="ctr"/>
            <a:r>
              <a:rPr lang="en-IN" altLang="en-US"/>
              <a:t>AGENDA:</a:t>
            </a:r>
            <a:endParaRPr lang="en-IN" altLang="en-US"/>
          </a:p>
        </p:txBody>
      </p:sp>
      <p:sp>
        <p:nvSpPr>
          <p:cNvPr id="25" name="Text Box 24"/>
          <p:cNvSpPr txBox="1"/>
          <p:nvPr/>
        </p:nvSpPr>
        <p:spPr>
          <a:xfrm>
            <a:off x="498475" y="1440815"/>
            <a:ext cx="11297285" cy="5240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600">
                <a:solidFill>
                  <a:srgbClr val="002060"/>
                </a:solidFill>
              </a:rPr>
              <a:t>- Introduction &amp; Objectives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Data Collection &amp; Cleaning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Exploratory Data Analysis (EDA)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Feature Engineering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Modeling &amp; Evaluation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Model Interpretability &amp; Insights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002060"/>
                </a:solidFill>
              </a:rPr>
              <a:t>- Conclusions</a:t>
            </a:r>
            <a:endParaRPr lang="en-US" altLang="en-US" sz="3600">
              <a:solidFill>
                <a:srgbClr val="002060"/>
              </a:solidFill>
            </a:endParaRPr>
          </a:p>
          <a:p>
            <a:endParaRPr lang="en-US" altLang="en-US" sz="3600">
              <a:solidFill>
                <a:srgbClr val="00206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0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2020"/>
            <a:ext cx="1219200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851025" y="158750"/>
            <a:ext cx="9912350" cy="841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/>
              <a:t>Baseline Modeling(LR), Advanced Modeling(RFR), HyperParameter Tuning And Evaluation</a:t>
            </a:r>
            <a:r>
              <a:rPr lang="en-IN" altLang="en-US" sz="2400" b="1"/>
              <a:t>.</a:t>
            </a:r>
            <a:endParaRPr lang="en-IN" altLang="en-US" sz="2400" b="1"/>
          </a:p>
        </p:txBody>
      </p:sp>
      <p:pic>
        <p:nvPicPr>
          <p:cNvPr id="6" name="Picture 5" descr="Screenshot 2025-06-16 2128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1000125"/>
            <a:ext cx="6638925" cy="57308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95490" y="1000125"/>
            <a:ext cx="4876165" cy="342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We performed Linear Regression to predict IMDB Ratings using sciki-learn.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 T</a:t>
            </a:r>
            <a:r>
              <a:rPr lang="en-US" altLang="en-US"/>
              <a:t>h</a:t>
            </a:r>
            <a:r>
              <a:rPr lang="en-IN" altLang="en-US"/>
              <a:t>is</a:t>
            </a:r>
            <a:r>
              <a:rPr lang="en-US" altLang="en-US"/>
              <a:t> model struggles to capture meaningful relationships, suggesting that linear regression might not be suitable for this task without stronger feature engineering or using a more complex model. 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Performs worse that simply predicting the mean (-0.65)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 So we need advance model to solve this problem</a:t>
            </a:r>
            <a:endParaRPr lang="en-I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4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468630"/>
            <a:ext cx="1059561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256155" y="459740"/>
            <a:ext cx="943991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4" name="Picture 3" descr="Screenshot 2025-06-16 2145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737235"/>
            <a:ext cx="7444105" cy="57683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84795" y="737235"/>
            <a:ext cx="4306570" cy="430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rgbClr val="002060"/>
                </a:solidFill>
              </a:rPr>
              <a:t>We perfrom RandomForest Regression using scikit-learn ensemble.</a:t>
            </a:r>
            <a:endParaRPr lang="en-IN" altLang="en-US" sz="240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rgbClr val="002060"/>
                </a:solidFill>
              </a:rPr>
              <a:t>T</a:t>
            </a:r>
            <a:r>
              <a:rPr lang="en-US" altLang="en-US" sz="2400">
                <a:solidFill>
                  <a:srgbClr val="002060"/>
                </a:solidFill>
              </a:rPr>
              <a:t>he model explains 52% of the variance in IMDb scores, which is a moderate fit.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2060"/>
                </a:solidFill>
              </a:rPr>
              <a:t>Overall, this model performs significantly better than a linear regression</a:t>
            </a:r>
            <a:r>
              <a:rPr lang="en-IN" altLang="en-US" sz="2400">
                <a:solidFill>
                  <a:srgbClr val="002060"/>
                </a:solidFill>
              </a:rPr>
              <a:t>.</a:t>
            </a:r>
            <a:r>
              <a:rPr lang="en-US" altLang="en-US" sz="2400">
                <a:solidFill>
                  <a:srgbClr val="002060"/>
                </a:solidFill>
              </a:rPr>
              <a:t> 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zh-CN" sz="2400">
                <a:solidFill>
                  <a:srgbClr val="002060"/>
                </a:solidFill>
              </a:rPr>
              <a:t>RMSE indicates low prediction error with 0.17</a:t>
            </a:r>
            <a:endParaRPr lang="en-IN" altLang="zh-CN" sz="2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5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133350"/>
            <a:ext cx="11861165" cy="6549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996440" y="334010"/>
            <a:ext cx="9607550" cy="619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800" b="1"/>
              <a:t> Visualization, Interpretation and Evaluation</a:t>
            </a:r>
            <a:endParaRPr lang="en-US" altLang="en-US" sz="2800" b="1"/>
          </a:p>
        </p:txBody>
      </p:sp>
      <p:pic>
        <p:nvPicPr>
          <p:cNvPr id="4" name="Picture 3" descr="Screenshot 2025-06-16 2155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466850"/>
            <a:ext cx="9043035" cy="4667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56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785" y="138430"/>
            <a:ext cx="8867775" cy="5410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88620" y="5694045"/>
            <a:ext cx="10586720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olidFill>
                  <a:srgbClr val="002060"/>
                </a:solidFill>
              </a:rPr>
              <a:t>The residuals appear to be generally scattered around the horizontal line at zero (randomly), which is a positive sign. It suggests that, on average, the model does not systematically overpredict or underpredict IMDb ratings</a:t>
            </a:r>
            <a:r>
              <a:rPr lang="en-IN" altLang="en-US" sz="2000">
                <a:solidFill>
                  <a:srgbClr val="002060"/>
                </a:solidFill>
              </a:rPr>
              <a:t>.</a:t>
            </a:r>
            <a:endParaRPr lang="en-IN" alt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7 014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0" y="3254375"/>
            <a:ext cx="4581525" cy="3007995"/>
          </a:xfrm>
          <a:prstGeom prst="rect">
            <a:avLst/>
          </a:prstGeom>
        </p:spPr>
      </p:pic>
      <p:pic>
        <p:nvPicPr>
          <p:cNvPr id="4" name="Picture 3" descr="Screenshot 2025-06-17 0144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3079750"/>
            <a:ext cx="7124700" cy="33566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23505" y="109855"/>
            <a:ext cx="4064000" cy="2409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These cross-validated metrics confirm that the tuned Random Forest is a solid and stable model for predicting IMDb ratings.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Calculate cross-validated RMSE (using negative root mean squared error) and R²</a:t>
            </a:r>
            <a:r>
              <a:rPr lang="en-IN" altLang="en-US">
                <a:solidFill>
                  <a:srgbClr val="002060"/>
                </a:solidFill>
              </a:rPr>
              <a:t>.</a:t>
            </a:r>
            <a:endParaRPr lang="en-IN" altLang="en-US">
              <a:solidFill>
                <a:srgbClr val="002060"/>
              </a:solidFill>
            </a:endParaRPr>
          </a:p>
        </p:txBody>
      </p:sp>
      <p:pic>
        <p:nvPicPr>
          <p:cNvPr id="7" name="Picture 6" descr="Screenshot 2025-06-17 015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09855"/>
            <a:ext cx="7458075" cy="2787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289685" y="5776595"/>
            <a:ext cx="9305925" cy="100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rgbClr val="002060"/>
                </a:solidFill>
              </a:rPr>
              <a:t>Most residuals centered around zero which suggests that model doesn't have systematic Bias. Overall shape of the distribution looks bell-shaped which illustrate that residuals have normal distributions</a:t>
            </a:r>
            <a:r>
              <a:rPr lang="en-US" altLang="en-US"/>
              <a:t>.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705" y="70485"/>
            <a:ext cx="8963025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200785" y="5766435"/>
            <a:ext cx="9632950" cy="695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rgbClr val="002060"/>
                </a:solidFill>
              </a:rPr>
              <a:t>Majority of points align well with the line, the residuals are largely normal. This supports the assumption of normality in the errors for the model.</a:t>
            </a:r>
            <a:endParaRPr lang="en-US" altLang="en-US">
              <a:solidFill>
                <a:srgbClr val="002060"/>
              </a:solidFill>
            </a:endParaRPr>
          </a:p>
        </p:txBody>
      </p:sp>
      <p:pic>
        <p:nvPicPr>
          <p:cNvPr id="3" name="Picture 2" descr="Screenshot 2025-06-17 014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482600"/>
            <a:ext cx="10681335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3"/>
          <p:cNvCxnSpPr/>
          <p:nvPr/>
        </p:nvCxnSpPr>
        <p:spPr>
          <a:xfrm>
            <a:off x="879679" y="6158533"/>
            <a:ext cx="4355261" cy="0"/>
          </a:xfrm>
          <a:prstGeom prst="line">
            <a:avLst/>
          </a:prstGeom>
          <a:ln w="381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4"/>
          <p:cNvCxnSpPr/>
          <p:nvPr/>
        </p:nvCxnSpPr>
        <p:spPr>
          <a:xfrm>
            <a:off x="5224054" y="6158533"/>
            <a:ext cx="77191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958215" y="334010"/>
            <a:ext cx="1039431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3200"/>
              <a:t> </a:t>
            </a:r>
            <a:r>
              <a:rPr lang="en-US" altLang="en-US" sz="3600" b="1"/>
              <a:t>Introduction &amp; Objectives</a:t>
            </a:r>
            <a:endParaRPr lang="en-US" altLang="en-US" sz="3600" b="1"/>
          </a:p>
        </p:txBody>
      </p:sp>
      <p:sp>
        <p:nvSpPr>
          <p:cNvPr id="14" name="Text Box 13"/>
          <p:cNvSpPr txBox="1"/>
          <p:nvPr/>
        </p:nvSpPr>
        <p:spPr>
          <a:xfrm>
            <a:off x="1150620" y="1259840"/>
            <a:ext cx="10201910" cy="4754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+mj-lt"/>
              <a:buNone/>
            </a:pPr>
            <a:r>
              <a:rPr lang="en-IN" altLang="en-US" sz="3600">
                <a:solidFill>
                  <a:srgbClr val="7030A0"/>
                </a:solidFill>
              </a:rPr>
              <a:t>1.</a:t>
            </a:r>
            <a:r>
              <a:rPr lang="en-IN" altLang="en-US" sz="3600">
                <a:solidFill>
                  <a:srgbClr val="002060"/>
                </a:solidFill>
              </a:rPr>
              <a:t> </a:t>
            </a:r>
            <a:r>
              <a:rPr lang="en-US" altLang="en-US" sz="3600">
                <a:solidFill>
                  <a:srgbClr val="7030A0"/>
                </a:solidFill>
              </a:rPr>
              <a:t>Problem Statement: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Predict IMDb ratings to help understand movie success.</a:t>
            </a:r>
            <a:endParaRPr lang="en-US" altLang="en-US" sz="3200">
              <a:solidFill>
                <a:srgbClr val="002060"/>
              </a:solidFill>
            </a:endParaRPr>
          </a:p>
          <a:p>
            <a:pPr indent="0">
              <a:buNone/>
            </a:pPr>
            <a:r>
              <a:rPr lang="en-IN" altLang="en-US" sz="3600">
                <a:solidFill>
                  <a:srgbClr val="7030A0"/>
                </a:solidFill>
              </a:rPr>
              <a:t>2.</a:t>
            </a:r>
            <a:r>
              <a:rPr lang="en-IN" altLang="en-US" sz="3600">
                <a:solidFill>
                  <a:srgbClr val="002060"/>
                </a:solidFill>
              </a:rPr>
              <a:t> </a:t>
            </a:r>
            <a:r>
              <a:rPr lang="en-US" altLang="en-US" sz="3600">
                <a:solidFill>
                  <a:srgbClr val="7030A0"/>
                </a:solidFill>
              </a:rPr>
              <a:t>Objectives: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Build and tune a robust predictive model.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Identify key factors (features) influencing movie ratings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3.</a:t>
            </a:r>
            <a:r>
              <a:rPr lang="en-IN" altLang="en-US" sz="3600">
                <a:solidFill>
                  <a:srgbClr val="002060"/>
                </a:solidFill>
              </a:rPr>
              <a:t> </a:t>
            </a:r>
            <a:r>
              <a:rPr lang="en-US" altLang="en-US" sz="3600">
                <a:solidFill>
                  <a:srgbClr val="7030A0"/>
                </a:solidFill>
              </a:rPr>
              <a:t>Implications: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Inform content strategy, marketing, or production decisions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US" altLang="en-US" sz="3200">
              <a:solidFill>
                <a:srgbClr val="002060"/>
              </a:solidFill>
            </a:endParaRPr>
          </a:p>
          <a:p>
            <a:endParaRPr lang="en-US" altLang="en-US"/>
          </a:p>
          <a:p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310005" y="5002530"/>
            <a:ext cx="9355455" cy="157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Create SHAP values using TreeExplainer (efficient for tree-based models)</a:t>
            </a:r>
            <a:r>
              <a:rPr lang="en-IN" altLang="en-US"/>
              <a:t>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Compute SHAP values for a subset of the test set (you might use the entire X_test if it's not too large)</a:t>
            </a:r>
            <a:r>
              <a:rPr lang="en-IN" altLang="en-US"/>
              <a:t>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Plot a bar summary to see global feature importance via SHAP</a:t>
            </a:r>
            <a:r>
              <a:rPr lang="en-IN" altLang="en-US"/>
              <a:t>.</a:t>
            </a:r>
            <a:endParaRPr lang="en-IN" altLang="en-US"/>
          </a:p>
        </p:txBody>
      </p:sp>
      <p:pic>
        <p:nvPicPr>
          <p:cNvPr id="7" name="Picture 6" descr="Screenshot 2025-06-17 021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030" y="977900"/>
            <a:ext cx="8797925" cy="38690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80640" y="266700"/>
            <a:ext cx="7379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!pip install shap</a:t>
            </a:r>
            <a:endParaRPr lang="en-I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7 021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64135"/>
            <a:ext cx="9668510" cy="66548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929495" y="474345"/>
            <a:ext cx="2262505" cy="4318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No_of_Votes had the highest impact on model predictions—indicating that the number of votes a movie gets strongly correlates with its rating.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 Followed by Meta_score, Runtime, Gross, Released_Year, and Movie_Age.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2025-06-17 021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7915" y="822960"/>
            <a:ext cx="5848350" cy="4685665"/>
          </a:xfrm>
          <a:prstGeom prst="rect">
            <a:avLst/>
          </a:prstGeom>
        </p:spPr>
      </p:pic>
      <p:pic>
        <p:nvPicPr>
          <p:cNvPr id="6" name="Picture 5" descr="Screenshot 2025-06-17 021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822960"/>
            <a:ext cx="5905500" cy="29698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39090" y="4163060"/>
            <a:ext cx="5685155" cy="1911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This code generates a Partial Dependence Plot (PDP) for the top feature</a:t>
            </a:r>
            <a:r>
              <a:rPr lang="en-IN" altLang="en-US">
                <a:solidFill>
                  <a:srgbClr val="002060"/>
                </a:solidFill>
                <a:sym typeface="+mn-ea"/>
              </a:rPr>
              <a:t>: </a:t>
            </a:r>
            <a:r>
              <a:rPr lang="en-US" altLang="en-US">
                <a:solidFill>
                  <a:srgbClr val="002060"/>
                </a:solidFill>
                <a:sym typeface="+mn-ea"/>
              </a:rPr>
              <a:t>No_of_Votes—in a Random Forest model trained to predict IMDb scores</a:t>
            </a:r>
            <a:endParaRPr lang="en-US" altLang="en-US">
              <a:solidFill>
                <a:srgbClr val="00206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The resulting plot suggests that as No_of_Votes increases, the model's predicted IMDb score also rises—indicating a positive relationship.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292985" y="149860"/>
            <a:ext cx="7181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b="1"/>
              <a:t>Conclusion</a:t>
            </a:r>
            <a:endParaRPr lang="en-IN" altLang="en-US" sz="2800" b="1"/>
          </a:p>
        </p:txBody>
      </p:sp>
      <p:sp>
        <p:nvSpPr>
          <p:cNvPr id="5" name="Text Box 4"/>
          <p:cNvSpPr txBox="1"/>
          <p:nvPr/>
        </p:nvSpPr>
        <p:spPr>
          <a:xfrm>
            <a:off x="506095" y="782955"/>
            <a:ext cx="11489690" cy="5958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IN" altLang="en-US" sz="2400" b="1">
                <a:solidFill>
                  <a:srgbClr val="7030A0"/>
                </a:solidFill>
              </a:rPr>
              <a:t>1. </a:t>
            </a:r>
            <a:r>
              <a:rPr lang="en-US" altLang="en-US" sz="2400" b="1">
                <a:solidFill>
                  <a:srgbClr val="7030A0"/>
                </a:solidFill>
              </a:rPr>
              <a:t>Predictive Performance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IN" altLang="en-US" sz="2400" b="1">
              <a:solidFill>
                <a:srgbClr val="7030A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After comprehensive cleaning and feature engineering, a tuned Random Forest Regressor cut error to RMSE ≈ 0.17 and explained ≈ 52 % of rating variance, a decisive improvement over the linear-regression baseline (R² = –0.65).</a:t>
            </a:r>
            <a:endParaRPr lang="en-US" altLang="en-US">
              <a:solidFill>
                <a:srgbClr val="00206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/>
          </a:p>
          <a:p>
            <a:r>
              <a:rPr lang="en-IN" altLang="en-US" sz="2400" b="1">
                <a:solidFill>
                  <a:srgbClr val="7030A0"/>
                </a:solidFill>
              </a:rPr>
              <a:t>2.</a:t>
            </a:r>
            <a:r>
              <a:rPr lang="en-US" altLang="en-US" sz="2400" b="1">
                <a:solidFill>
                  <a:srgbClr val="7030A0"/>
                </a:solidFill>
              </a:rPr>
              <a:t> Key </a:t>
            </a:r>
            <a:r>
              <a:rPr lang="en-IN" altLang="en-US" sz="2400" b="1">
                <a:solidFill>
                  <a:srgbClr val="7030A0"/>
                </a:solidFill>
              </a:rPr>
              <a:t>insights</a:t>
            </a:r>
            <a:r>
              <a:rPr lang="en-US" altLang="en-US" sz="2400" b="1">
                <a:solidFill>
                  <a:srgbClr val="7030A0"/>
                </a:solidFill>
              </a:rPr>
              <a:t> of IMDb Scores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IN" altLang="en-US" sz="2400" b="1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Popularity and critical-consensus signals matter most: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No_of_Votes (strongest effect)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Meta_score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Runtime, Gross, Released_Year / Movie_Age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Genre and certificate tags contribute far less once high-cardinality noise is collapsed into “Other.”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/>
          </a:p>
          <a:p>
            <a:r>
              <a:rPr lang="en-IN" altLang="en-US" sz="2400" b="1">
                <a:solidFill>
                  <a:srgbClr val="7030A0"/>
                </a:solidFill>
              </a:rPr>
              <a:t>3. </a:t>
            </a:r>
            <a:r>
              <a:rPr lang="en-US" altLang="en-US" sz="2400" b="1">
                <a:solidFill>
                  <a:srgbClr val="7030A0"/>
                </a:solidFill>
              </a:rPr>
              <a:t>Business Implications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US" altLang="en-US" sz="2400" b="1">
              <a:solidFill>
                <a:srgbClr val="7030A0"/>
              </a:solidFill>
            </a:endParaRPr>
          </a:p>
          <a:p>
            <a:pPr indent="0">
              <a:buNone/>
            </a:pPr>
            <a:r>
              <a:rPr lang="en-US" altLang="en-US">
                <a:solidFill>
                  <a:srgbClr val="002060"/>
                </a:solidFill>
              </a:rPr>
              <a:t>Studios or streaming platforms can prioritise titles with strong critic scores and sustained audience engagement (votes) to boost average ratings.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/>
          </a:p>
          <a:p>
            <a:r>
              <a:rPr lang="en-IN" altLang="en-US" sz="2400" b="1">
                <a:solidFill>
                  <a:srgbClr val="7030A0"/>
                </a:solidFill>
              </a:rPr>
              <a:t>4. </a:t>
            </a:r>
            <a:r>
              <a:rPr lang="en-US" altLang="en-US" sz="2400" b="1">
                <a:solidFill>
                  <a:srgbClr val="7030A0"/>
                </a:solidFill>
              </a:rPr>
              <a:t>Model Robustness &amp; Interpretability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US" altLang="en-US" sz="2400" b="1">
              <a:solidFill>
                <a:srgbClr val="7030A0"/>
              </a:solidFill>
            </a:endParaRPr>
          </a:p>
          <a:p>
            <a:r>
              <a:rPr lang="en-US" altLang="en-US">
                <a:solidFill>
                  <a:srgbClr val="002060"/>
                </a:solidFill>
              </a:rPr>
              <a:t>Residual diagnostics show no systematic bias, and SHAP + PDP visualisations make the model transparent enough for stakeholder trust and actionable what-ifs.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017520" y="286385"/>
            <a:ext cx="6208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/>
              <a:t>Continue</a:t>
            </a:r>
            <a:endParaRPr lang="en-IN" altLang="en-US" sz="3200" b="1"/>
          </a:p>
        </p:txBody>
      </p:sp>
      <p:sp>
        <p:nvSpPr>
          <p:cNvPr id="5" name="Text Box 4"/>
          <p:cNvSpPr txBox="1"/>
          <p:nvPr/>
        </p:nvSpPr>
        <p:spPr>
          <a:xfrm>
            <a:off x="495935" y="1249045"/>
            <a:ext cx="11261090" cy="5281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>
                <a:solidFill>
                  <a:srgbClr val="7030A0"/>
                </a:solidFill>
                <a:sym typeface="+mn-ea"/>
              </a:rPr>
              <a:t>5. </a:t>
            </a:r>
            <a:r>
              <a:rPr lang="en-US" altLang="en-US" sz="2400" b="1">
                <a:solidFill>
                  <a:srgbClr val="7030A0"/>
                </a:solidFill>
                <a:sym typeface="+mn-ea"/>
              </a:rPr>
              <a:t>Limitations &amp; Next Steps</a:t>
            </a:r>
            <a:r>
              <a:rPr lang="en-IN" altLang="en-US" sz="2400" b="1">
                <a:solidFill>
                  <a:srgbClr val="7030A0"/>
                </a:solidFill>
                <a:sym typeface="+mn-ea"/>
              </a:rPr>
              <a:t>:</a:t>
            </a:r>
            <a:endParaRPr lang="en-US" altLang="en-US" sz="2400" b="1">
              <a:solidFill>
                <a:srgbClr val="7030A0"/>
              </a:solidFill>
            </a:endParaRPr>
          </a:p>
          <a:p>
            <a:r>
              <a:rPr lang="en-US" altLang="en-US">
                <a:solidFill>
                  <a:srgbClr val="002060"/>
                </a:solidFill>
                <a:sym typeface="+mn-ea"/>
              </a:rPr>
              <a:t>An R² of 0.52 leaves room for richer features—e.g. social-media sentiment, cast star-power, release-window effects.</a:t>
            </a:r>
            <a:endParaRPr lang="en-US" altLang="en-US">
              <a:solidFill>
                <a:srgbClr val="002060"/>
              </a:solidFill>
              <a:sym typeface="+mn-ea"/>
            </a:endParaRPr>
          </a:p>
          <a:p>
            <a:endParaRPr lang="en-US" altLang="en-US">
              <a:solidFill>
                <a:srgbClr val="002060"/>
              </a:solidFill>
              <a:sym typeface="+mn-ea"/>
            </a:endParaRPr>
          </a:p>
          <a:p>
            <a:endParaRPr lang="en-US" altLang="en-US">
              <a:solidFill>
                <a:srgbClr val="002060"/>
              </a:solidFill>
            </a:endParaRPr>
          </a:p>
          <a:p>
            <a:r>
              <a:rPr lang="en-US" altLang="en-US" sz="2400" b="1">
                <a:solidFill>
                  <a:srgbClr val="7030A0"/>
                </a:solidFill>
                <a:sym typeface="+mn-ea"/>
              </a:rPr>
              <a:t>Bottom line: </a:t>
            </a:r>
            <a:r>
              <a:rPr lang="en-US" altLang="en-US">
                <a:solidFill>
                  <a:srgbClr val="002060"/>
                </a:solidFill>
                <a:sym typeface="+mn-ea"/>
              </a:rPr>
              <a:t>A data-driven, interpretable workflow now predicts IMDb ratings with practical accuracy and clear levers for content, marketing, and investment teams to pull.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361440" y="351155"/>
            <a:ext cx="9706610" cy="660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3600" b="1"/>
              <a:t>Data Collection &amp; Cleaning</a:t>
            </a:r>
            <a:endParaRPr lang="en-US" altLang="en-US" sz="3600" b="1"/>
          </a:p>
        </p:txBody>
      </p:sp>
      <p:sp>
        <p:nvSpPr>
          <p:cNvPr id="5" name="Text Box 4"/>
          <p:cNvSpPr txBox="1"/>
          <p:nvPr/>
        </p:nvSpPr>
        <p:spPr>
          <a:xfrm>
            <a:off x="739775" y="1275715"/>
            <a:ext cx="10709910" cy="542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600">
                <a:solidFill>
                  <a:srgbClr val="7030A0"/>
                </a:solidFill>
              </a:rPr>
              <a:t>1. </a:t>
            </a:r>
            <a:r>
              <a:rPr lang="en-US" altLang="en-US" sz="3600">
                <a:solidFill>
                  <a:srgbClr val="7030A0"/>
                </a:solidFill>
              </a:rPr>
              <a:t>Data Source:</a:t>
            </a:r>
            <a:endParaRPr lang="en-US" altLang="en-US" sz="3600"/>
          </a:p>
          <a:p>
            <a:r>
              <a:rPr lang="en-US" altLang="en-US" sz="3200">
                <a:solidFill>
                  <a:srgbClr val="002060"/>
                </a:solidFill>
              </a:rPr>
              <a:t>- Details about the IMDb dataset (movies, ratings, cast, etc.).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2. </a:t>
            </a:r>
            <a:r>
              <a:rPr lang="en-US" altLang="en-US" sz="3600">
                <a:solidFill>
                  <a:srgbClr val="7030A0"/>
                </a:solidFill>
              </a:rPr>
              <a:t>Data Cleaning Steps:</a:t>
            </a:r>
            <a:endParaRPr lang="en-US" altLang="en-US" sz="3600">
              <a:solidFill>
                <a:srgbClr val="7030A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 Remove unneccesary columns.</a:t>
            </a:r>
            <a:endParaRPr lang="en-US" altLang="en-US" sz="3200">
              <a:solidFill>
                <a:srgbClr val="7030A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Handling missing values and outliers.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Data type conversion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3. </a:t>
            </a:r>
            <a:r>
              <a:rPr lang="en-US" altLang="en-US" sz="3600">
                <a:solidFill>
                  <a:srgbClr val="7030A0"/>
                </a:solidFill>
              </a:rPr>
              <a:t>Outcome:</a:t>
            </a:r>
            <a:endParaRPr lang="en-US" altLang="en-US" sz="3600"/>
          </a:p>
          <a:p>
            <a:r>
              <a:rPr lang="en-US" altLang="en-US" sz="3200">
                <a:solidFill>
                  <a:srgbClr val="002060"/>
                </a:solidFill>
              </a:rPr>
              <a:t>- Cleaned dataset ready for analysis.</a:t>
            </a:r>
            <a:endParaRPr lang="en-US" altLang="en-US" sz="3200">
              <a:solidFill>
                <a:srgbClr val="002060"/>
              </a:solidFill>
            </a:endParaRPr>
          </a:p>
          <a:p>
            <a:endParaRPr lang="en-US" altLang="en-US"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933450" y="1289050"/>
            <a:ext cx="10201275" cy="523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4" name="Picture 3" descr="Screenshot 2025-06-15 0359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310515"/>
            <a:ext cx="9697720" cy="6353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71450" y="882650"/>
            <a:ext cx="11958955" cy="5731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5" name="Picture 4" descr="Screenshot 2025-06-15 04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004570"/>
            <a:ext cx="8406130" cy="11201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816735" y="77470"/>
            <a:ext cx="9384665" cy="805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3600" b="1"/>
              <a:t>CONTINUE:</a:t>
            </a:r>
            <a:endParaRPr lang="en-IN" altLang="en-US" sz="3600" b="1"/>
          </a:p>
        </p:txBody>
      </p:sp>
      <p:pic>
        <p:nvPicPr>
          <p:cNvPr id="8" name="Picture 7" descr="Screenshot 2025-06-15 041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" y="2702560"/>
            <a:ext cx="8780780" cy="2111375"/>
          </a:xfrm>
          <a:prstGeom prst="rect">
            <a:avLst/>
          </a:prstGeom>
        </p:spPr>
      </p:pic>
      <p:pic>
        <p:nvPicPr>
          <p:cNvPr id="9" name="Picture 8" descr="Screenshot 2025-06-15 041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45" y="1109345"/>
            <a:ext cx="3082925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69390" y="476885"/>
            <a:ext cx="10242550" cy="677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3600" b="1"/>
              <a:t>Exploratory Data Analysis (EDA)</a:t>
            </a:r>
            <a:endParaRPr lang="en-US" altLang="en-US" sz="3600" b="1"/>
          </a:p>
        </p:txBody>
      </p:sp>
      <p:sp>
        <p:nvSpPr>
          <p:cNvPr id="3" name="Text Box 2"/>
          <p:cNvSpPr txBox="1"/>
          <p:nvPr/>
        </p:nvSpPr>
        <p:spPr>
          <a:xfrm>
            <a:off x="822960" y="1666240"/>
            <a:ext cx="11003915" cy="5044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600">
                <a:solidFill>
                  <a:srgbClr val="7030A0"/>
                </a:solidFill>
              </a:rPr>
              <a:t>1. </a:t>
            </a:r>
            <a:r>
              <a:rPr lang="en-US" altLang="en-US" sz="3600">
                <a:solidFill>
                  <a:srgbClr val="7030A0"/>
                </a:solidFill>
              </a:rPr>
              <a:t>Visualization Highlights:</a:t>
            </a:r>
            <a:endParaRPr lang="en-US" altLang="en-US" sz="3600">
              <a:solidFill>
                <a:srgbClr val="7030A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Distribution of IMDb Ratings, Meta Scores, etc.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IN" altLang="en-US" sz="3200">
                <a:solidFill>
                  <a:srgbClr val="002060"/>
                </a:solidFill>
                <a:sym typeface="+mn-ea"/>
              </a:rPr>
              <a:t>Distribution of every single Numeric columns(Features)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IN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-C</a:t>
            </a:r>
            <a:r>
              <a:rPr lang="en-US" altLang="en-US" sz="3200">
                <a:solidFill>
                  <a:srgbClr val="002060"/>
                </a:solidFill>
              </a:rPr>
              <a:t>orrelation and </a:t>
            </a:r>
            <a:r>
              <a:rPr lang="en-IN" altLang="en-US" sz="3200">
                <a:solidFill>
                  <a:srgbClr val="002060"/>
                </a:solidFill>
              </a:rPr>
              <a:t>H</a:t>
            </a:r>
            <a:r>
              <a:rPr lang="en-US" altLang="en-US" sz="3200">
                <a:solidFill>
                  <a:srgbClr val="002060"/>
                </a:solidFill>
              </a:rPr>
              <a:t>eatmap</a:t>
            </a:r>
            <a:r>
              <a:rPr lang="en-IN" altLang="en-US" sz="3200">
                <a:solidFill>
                  <a:srgbClr val="002060"/>
                </a:solidFill>
              </a:rPr>
              <a:t> for numeric columns(Features).</a:t>
            </a:r>
            <a:endParaRPr lang="en-IN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-Barplots</a:t>
            </a:r>
            <a:r>
              <a:rPr lang="en-US" altLang="en-US" sz="3200">
                <a:solidFill>
                  <a:srgbClr val="002060"/>
                </a:solidFill>
              </a:rPr>
              <a:t> for categorical col</a:t>
            </a:r>
            <a:r>
              <a:rPr lang="en-IN" altLang="en-US" sz="3200">
                <a:solidFill>
                  <a:srgbClr val="002060"/>
                </a:solidFill>
              </a:rPr>
              <a:t>umns.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2. </a:t>
            </a:r>
            <a:r>
              <a:rPr lang="en-US" altLang="en-US" sz="3600">
                <a:solidFill>
                  <a:srgbClr val="7030A0"/>
                </a:solidFill>
              </a:rPr>
              <a:t>Key Findings:</a:t>
            </a:r>
            <a:endParaRPr lang="en-US" altLang="en-US" sz="3600">
              <a:solidFill>
                <a:srgbClr val="7030A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Relationship between critical reception (Meta_score</a:t>
            </a:r>
            <a:r>
              <a:rPr lang="en-IN" altLang="en-US" sz="3200">
                <a:solidFill>
                  <a:srgbClr val="002060"/>
                </a:solidFill>
              </a:rPr>
              <a:t> and No. of Votes</a:t>
            </a:r>
            <a:r>
              <a:rPr lang="en-US" altLang="en-US" sz="3200">
                <a:solidFill>
                  <a:srgbClr val="002060"/>
                </a:solidFill>
              </a:rPr>
              <a:t>) and IMDb ratings.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Patterns in genre, runtime, and other variables.</a:t>
            </a:r>
            <a:endParaRPr lang="en-US" altLang="en-US" sz="3200">
              <a:solidFill>
                <a:srgbClr val="002060"/>
              </a:solidFill>
            </a:endParaRPr>
          </a:p>
          <a:p>
            <a:endParaRPr lang="en-US" altLang="en-US"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181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791210"/>
            <a:ext cx="6362700" cy="5408930"/>
          </a:xfrm>
          <a:prstGeom prst="rect">
            <a:avLst/>
          </a:prstGeom>
        </p:spPr>
      </p:pic>
      <p:pic>
        <p:nvPicPr>
          <p:cNvPr id="3" name="Picture 2" descr="Screenshot 2025-06-16 181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75" y="711835"/>
            <a:ext cx="526034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829435" y="325755"/>
            <a:ext cx="871093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 b="1">
                <a:solidFill>
                  <a:schemeClr val="tx1"/>
                </a:solidFill>
              </a:rPr>
              <a:t>Distribution of every numeric attribute(Feature)</a:t>
            </a:r>
            <a:endParaRPr lang="en-IN" altLang="en-US" sz="3200" b="1">
              <a:solidFill>
                <a:schemeClr val="tx1"/>
              </a:solidFill>
            </a:endParaRPr>
          </a:p>
        </p:txBody>
      </p:sp>
      <p:pic>
        <p:nvPicPr>
          <p:cNvPr id="3" name="Picture 2" descr="Screenshot 2025-06-16 1818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1059180"/>
            <a:ext cx="5810250" cy="5343525"/>
          </a:xfrm>
          <a:prstGeom prst="rect">
            <a:avLst/>
          </a:prstGeom>
        </p:spPr>
      </p:pic>
      <p:pic>
        <p:nvPicPr>
          <p:cNvPr id="9" name="Picture 8" descr="Screenshot 2025-06-16 1818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75" y="1059180"/>
            <a:ext cx="6107430" cy="5391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7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7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78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020_2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Contents "/>
</p:tagLst>
</file>

<file path=ppt/tags/tag79.xml><?xml version="1.0" encoding="utf-8"?>
<p:tagLst xmlns:p="http://schemas.openxmlformats.org/presentationml/2006/main">
  <p:tag name="KSO_WM_SPECIAL_SOURCE" val="bdnull"/>
  <p:tag name="KSO_WM_SLIDE_ID" val="custom20238020_2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020"/>
  <p:tag name="KSO_WM_SLIDE_LAYOUT" val="a_l"/>
  <p:tag name="KSO_WM_SLIDE_LAYOUT_CNT" val="1_1"/>
  <p:tag name="KSO_WM_SLIDE_THEME_ID" val="3321029"/>
  <p:tag name="KSO_WM_SLIDE_THEME_NAME" val="Z_20238020_Purple Minimalist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6018</Words>
  <Application>WPS Presentation</Application>
  <PresentationFormat>宽屏</PresentationFormat>
  <Paragraphs>147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SimSun</vt:lpstr>
      <vt:lpstr>Wingdings</vt:lpstr>
      <vt:lpstr>Wingdings</vt:lpstr>
      <vt:lpstr>Montserrat</vt:lpstr>
      <vt:lpstr>Segoe Print</vt:lpstr>
      <vt:lpstr>Lato</vt:lpstr>
      <vt:lpstr>Calibri</vt:lpstr>
      <vt:lpstr>Manrope ExtraBold</vt:lpstr>
      <vt:lpstr>Microsoft YaHei</vt:lpstr>
      <vt:lpstr>Arial Unicode MS</vt:lpstr>
      <vt:lpstr>等线</vt:lpstr>
      <vt:lpstr>Office 主题​​</vt:lpstr>
      <vt:lpstr>Office Theme</vt:lpstr>
      <vt:lpstr>IMDB SCORE PREDICTION</vt:lpstr>
      <vt:lpstr>AGENDA: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美仑设计</dc:creator>
  <cp:keywords>www.51pptmoban.com</cp:keywords>
  <cp:lastModifiedBy>Sahir Dev</cp:lastModifiedBy>
  <cp:revision>37</cp:revision>
  <dcterms:created xsi:type="dcterms:W3CDTF">2018-09-12T16:22:00Z</dcterms:created>
  <dcterms:modified xsi:type="dcterms:W3CDTF">2025-06-16T21:02:35Z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1033-12.2.0.21179</vt:lpwstr>
  </property>
  <property fmtid="{D5CDD505-2E9C-101B-9397-08002B2CF9AE}" pid="3" name="ICV">
    <vt:lpwstr>ABE649605E7E44A090CCF92E6E43F282_13</vt:lpwstr>
  </property>
</Properties>
</file>